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73" r:id="rId2"/>
  </p:sldMasterIdLst>
  <p:notesMasterIdLst>
    <p:notesMasterId r:id="rId13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9144000" cy="6858000" type="screen4x3"/>
  <p:notesSz cx="7559675" cy="10691813"/>
  <p:defaultTextStyle>
    <a:defPPr>
      <a:defRPr lang="en-GB"/>
    </a:defPPr>
    <a:lvl1pPr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742950" indent="-28575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11430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6002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20574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>
        <p:scale>
          <a:sx n="74" d="100"/>
          <a:sy n="74" d="100"/>
        </p:scale>
        <p:origin x="-1254" y="-90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3525" cy="4006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4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6788" cy="481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DejaVu Sans" charset="0"/>
              </a:defRPr>
            </a:lvl1pPr>
          </a:lstStyle>
          <a:p>
            <a:endParaRPr lang="en-GB" alt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278313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DejaVu Sans" charset="0"/>
              </a:defRPr>
            </a:lvl1pPr>
          </a:lstStyle>
          <a:p>
            <a:endParaRPr lang="en-GB" alt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DejaVu Sans" charset="0"/>
              </a:defRPr>
            </a:lvl1pPr>
          </a:lstStyle>
          <a:p>
            <a:endParaRPr lang="en-GB" alt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DejaVu Sans" charset="0"/>
              </a:defRPr>
            </a:lvl1pPr>
          </a:lstStyle>
          <a:p>
            <a:fld id="{B3383B83-80AA-4B72-87FE-2B51D120D23B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62826836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5AC7112-E4E8-4EB5-B046-9C7B51879ACA}" type="slidenum">
              <a:rPr lang="en-GB" altLang="en-US"/>
              <a:pPr/>
              <a:t>1</a:t>
            </a:fld>
            <a:endParaRPr lang="en-GB" altLang="en-US"/>
          </a:p>
        </p:txBody>
      </p:sp>
      <p:sp>
        <p:nvSpPr>
          <p:cNvPr id="512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12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8075" y="812800"/>
            <a:ext cx="534193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8075" y="812800"/>
            <a:ext cx="534193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1C971A4E-1659-4B04-9A47-F21D18AD56C3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9627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C2A4F70A-2136-4299-B994-C9BFAEE14284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50669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91288" y="1604963"/>
            <a:ext cx="2011362" cy="3975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4963"/>
            <a:ext cx="5881688" cy="3975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7CE102C5-BCFA-4AE0-917F-33D6471315BE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350261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49725"/>
            <a:ext cx="7770813" cy="8016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idx="10"/>
          </p:nvPr>
        </p:nvSpPr>
        <p:spPr>
          <a:xfrm>
            <a:off x="1116013" y="6597650"/>
            <a:ext cx="6407150" cy="214313"/>
          </a:xfrm>
        </p:spPr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1"/>
          </p:nvPr>
        </p:nvSpPr>
        <p:spPr>
          <a:xfrm>
            <a:off x="323850" y="6597650"/>
            <a:ext cx="717550" cy="214313"/>
          </a:xfrm>
        </p:spPr>
        <p:txBody>
          <a:bodyPr/>
          <a:lstStyle>
            <a:lvl1pPr>
              <a:defRPr/>
            </a:lvl1pPr>
          </a:lstStyle>
          <a:p>
            <a:fld id="{EA8C30A5-7999-461D-9EF7-38393219346E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813496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solidFill>
                  <a:schemeClr val="accent6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90CFD8-BBD7-4BB2-A4D9-230433DCBFCA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GB" altLang="en-US" smtClean="0"/>
              <a:t>Private and Confidential</a:t>
            </a:r>
            <a:endParaRPr lang="en-GB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A234EC-3B25-43BF-924E-30AD1A0B975C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6484352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90CFD8-BBD7-4BB2-A4D9-230433DCBFCA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BCCD66B-155C-4D25-85B5-94C68CCCF3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425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D4A234EC-3B25-43BF-924E-30AD1A0B975C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21926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0E278F22-41D6-4AC8-A8BF-1C56C41FE94B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868048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4963"/>
            <a:ext cx="3946525" cy="3975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125" y="1604963"/>
            <a:ext cx="3946525" cy="3975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B385CACB-03C4-43A2-A028-907F41871D9F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694389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4A2A50BA-36C6-4C4B-B470-E22895EB4B63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61621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7099C90E-176A-4E45-9504-C9844AA97C1C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25168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61E26DD4-6AA3-47E3-8158-CCDD8AD8AD4B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03794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476A1798-55B1-47AC-A8F2-E4F777749063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88183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F794F976-0B45-43FE-A951-ED5460E07934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89797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AutoShape 1" hidden="1"/>
          <p:cNvSpPr>
            <a:spLocks noChangeArrowheads="1"/>
          </p:cNvSpPr>
          <p:nvPr/>
        </p:nvSpPr>
        <p:spPr bwMode="auto">
          <a:xfrm>
            <a:off x="0" y="0"/>
            <a:ext cx="9144000" cy="765175"/>
          </a:xfrm>
          <a:custGeom>
            <a:avLst/>
            <a:gdLst>
              <a:gd name="G0" fmla="*/ 25400 1 2"/>
              <a:gd name="G1" fmla="*/ 2125 1 2"/>
              <a:gd name="G2" fmla="+- 2125 0 0"/>
              <a:gd name="G3" fmla="+- 25400 0 0"/>
            </a:gdLst>
            <a:ahLst/>
            <a:cxnLst>
              <a:cxn ang="0">
                <a:pos x="r" y="vc"/>
              </a:cxn>
              <a:cxn ang="5400000">
                <a:pos x="hc" y="b"/>
              </a:cxn>
              <a:cxn ang="10800000">
                <a:pos x="l" y="vc"/>
              </a:cxn>
              <a:cxn ang="16200000">
                <a:pos x="hc" y="t"/>
              </a:cxn>
            </a:cxnLst>
            <a:rect l="0" t="0" r="0" b="0"/>
            <a:pathLst>
              <a:path>
                <a:moveTo>
                  <a:pt x="0" y="0"/>
                </a:moveTo>
                <a:lnTo>
                  <a:pt x="25400" y="0"/>
                </a:lnTo>
                <a:lnTo>
                  <a:pt x="25400" y="2125"/>
                </a:lnTo>
                <a:lnTo>
                  <a:pt x="0" y="2125"/>
                </a:lnTo>
                <a:close/>
              </a:path>
            </a:pathLst>
          </a:custGeom>
          <a:solidFill>
            <a:srgbClr val="1A3664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pic>
        <p:nvPicPr>
          <p:cNvPr id="1026" name="Picture 2" hidden="1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450" y="6430963"/>
            <a:ext cx="898525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360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27" name="Line 3" hidden="1"/>
          <p:cNvSpPr>
            <a:spLocks noChangeShapeType="1"/>
          </p:cNvSpPr>
          <p:nvPr/>
        </p:nvSpPr>
        <p:spPr bwMode="auto">
          <a:xfrm flipH="1">
            <a:off x="-1588" y="6381750"/>
            <a:ext cx="9147176" cy="1588"/>
          </a:xfrm>
          <a:prstGeom prst="line">
            <a:avLst/>
          </a:prstGeom>
          <a:noFill/>
          <a:ln w="1908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9463" y="1862138"/>
            <a:ext cx="5040312" cy="2143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360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2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149725"/>
            <a:ext cx="7770813" cy="801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360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title text formatClick to edit Master title style</a:t>
            </a:r>
          </a:p>
        </p:txBody>
      </p:sp>
      <p:sp>
        <p:nvSpPr>
          <p:cNvPr id="1030" name="Text Box 6"/>
          <p:cNvSpPr txBox="1">
            <a:spLocks noChangeArrowheads="1"/>
          </p:cNvSpPr>
          <p:nvPr/>
        </p:nvSpPr>
        <p:spPr bwMode="auto">
          <a:xfrm>
            <a:off x="7596188" y="6597650"/>
            <a:ext cx="1052512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1116013" y="6597650"/>
            <a:ext cx="6407150" cy="214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5000" rIns="90000" bIns="45000" numCol="1" anchor="t" anchorCtr="0" compatLnSpc="1">
            <a:prstTxWarp prst="textNoShape">
              <a:avLst/>
            </a:prstTxWarp>
          </a:bodyPr>
          <a:lstStyle>
            <a:lvl1pPr hangingPunct="1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 b="1">
                <a:solidFill>
                  <a:srgbClr val="000000"/>
                </a:solidFill>
                <a:latin typeface="+mn-lt"/>
                <a:cs typeface="DejaVu Sans" charset="0"/>
              </a:defRPr>
            </a:lvl1pPr>
          </a:lstStyle>
          <a:p>
            <a:r>
              <a:rPr lang="en-GB" altLang="en-US"/>
              <a:t>Private and Confidential</a:t>
            </a:r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323850" y="6597650"/>
            <a:ext cx="717550" cy="214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5000" rIns="90000" bIns="45000" numCol="1" anchor="t" anchorCtr="0" compatLnSpc="1">
            <a:prstTxWarp prst="textNoShape">
              <a:avLst/>
            </a:prstTxWarp>
          </a:bodyPr>
          <a:lstStyle>
            <a:lvl1pPr hangingPunct="1">
              <a:lnSpc>
                <a:spcPct val="100000"/>
              </a:lnSpc>
              <a:defRPr sz="1000">
                <a:solidFill>
                  <a:srgbClr val="000000"/>
                </a:solidFill>
                <a:cs typeface="DejaVu Sans" charset="0"/>
              </a:defRPr>
            </a:lvl1pPr>
          </a:lstStyle>
          <a:p>
            <a:fld id="{DDC57823-6176-4892-B32B-7641B2A24AA1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4963"/>
            <a:ext cx="8045450" cy="397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04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outline text format</a:t>
            </a:r>
          </a:p>
          <a:p>
            <a:pPr lvl="1"/>
            <a:r>
              <a:rPr lang="en-GB" altLang="en-US" smtClean="0"/>
              <a:t>Second Outline Level</a:t>
            </a:r>
          </a:p>
          <a:p>
            <a:pPr lvl="2"/>
            <a:r>
              <a:rPr lang="en-GB" altLang="en-US" smtClean="0"/>
              <a:t>Third Outline Level</a:t>
            </a:r>
          </a:p>
          <a:p>
            <a:pPr lvl="3"/>
            <a:r>
              <a:rPr lang="en-GB" altLang="en-US" smtClean="0"/>
              <a:t>Fourth Outline Level</a:t>
            </a:r>
          </a:p>
          <a:p>
            <a:pPr lvl="4"/>
            <a:r>
              <a:rPr lang="en-GB" altLang="en-US" smtClean="0"/>
              <a:t>Fifth Outline Level</a:t>
            </a:r>
          </a:p>
          <a:p>
            <a:pPr lvl="4"/>
            <a:r>
              <a:rPr lang="en-GB" altLang="en-US" smtClean="0"/>
              <a:t>Sixth Outline Level</a:t>
            </a:r>
          </a:p>
          <a:p>
            <a:pPr lvl="4"/>
            <a:r>
              <a:rPr lang="en-GB" altLang="en-US" smtClean="0"/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72" r:id="rId12"/>
  </p:sldLayoutIdLst>
  <p:hf sldNum="0" hdr="0" dt="0"/>
  <p:txStyles>
    <p:titleStyle>
      <a:lvl1pPr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600">
          <a:solidFill>
            <a:srgbClr val="1A3664"/>
          </a:solidFill>
          <a:latin typeface="+mj-lt"/>
          <a:ea typeface="+mj-ea"/>
          <a:cs typeface="+mj-cs"/>
        </a:defRPr>
      </a:lvl1pPr>
      <a:lvl2pPr marL="742950" indent="-28575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600">
          <a:solidFill>
            <a:srgbClr val="1A3664"/>
          </a:solidFill>
          <a:latin typeface="Verdana" pitchFamily="32" charset="0"/>
          <a:ea typeface="WenQuanYi Micro Hei" charset="0"/>
          <a:cs typeface="WenQuanYi Micro Hei" charset="0"/>
        </a:defRPr>
      </a:lvl2pPr>
      <a:lvl3pPr marL="11430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600">
          <a:solidFill>
            <a:srgbClr val="1A3664"/>
          </a:solidFill>
          <a:latin typeface="Verdana" pitchFamily="32" charset="0"/>
          <a:ea typeface="WenQuanYi Micro Hei" charset="0"/>
          <a:cs typeface="WenQuanYi Micro Hei" charset="0"/>
        </a:defRPr>
      </a:lvl3pPr>
      <a:lvl4pPr marL="16002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600">
          <a:solidFill>
            <a:srgbClr val="1A3664"/>
          </a:solidFill>
          <a:latin typeface="Verdana" pitchFamily="32" charset="0"/>
          <a:ea typeface="WenQuanYi Micro Hei" charset="0"/>
          <a:cs typeface="WenQuanYi Micro Hei" charset="0"/>
        </a:defRPr>
      </a:lvl4pPr>
      <a:lvl5pPr marL="20574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600">
          <a:solidFill>
            <a:srgbClr val="1A3664"/>
          </a:solidFill>
          <a:latin typeface="Verdana" pitchFamily="32" charset="0"/>
          <a:ea typeface="WenQuanYi Micro Hei" charset="0"/>
          <a:cs typeface="WenQuanYi Micro Hei" charset="0"/>
        </a:defRPr>
      </a:lvl5pPr>
      <a:lvl6pPr marL="25146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600">
          <a:solidFill>
            <a:srgbClr val="1A3664"/>
          </a:solidFill>
          <a:latin typeface="Verdana" pitchFamily="32" charset="0"/>
          <a:ea typeface="WenQuanYi Micro Hei" charset="0"/>
          <a:cs typeface="WenQuanYi Micro Hei" charset="0"/>
        </a:defRPr>
      </a:lvl6pPr>
      <a:lvl7pPr marL="29718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600">
          <a:solidFill>
            <a:srgbClr val="1A3664"/>
          </a:solidFill>
          <a:latin typeface="Verdana" pitchFamily="32" charset="0"/>
          <a:ea typeface="WenQuanYi Micro Hei" charset="0"/>
          <a:cs typeface="WenQuanYi Micro Hei" charset="0"/>
        </a:defRPr>
      </a:lvl7pPr>
      <a:lvl8pPr marL="34290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600">
          <a:solidFill>
            <a:srgbClr val="1A3664"/>
          </a:solidFill>
          <a:latin typeface="Verdana" pitchFamily="32" charset="0"/>
          <a:ea typeface="WenQuanYi Micro Hei" charset="0"/>
          <a:cs typeface="WenQuanYi Micro Hei" charset="0"/>
        </a:defRPr>
      </a:lvl8pPr>
      <a:lvl9pPr marL="38862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600">
          <a:solidFill>
            <a:srgbClr val="1A3664"/>
          </a:solidFill>
          <a:latin typeface="Verdana" pitchFamily="32" charset="0"/>
          <a:ea typeface="WenQuanYi Micro Hei" charset="0"/>
          <a:cs typeface="WenQuanYi Micro Hei" charset="0"/>
        </a:defRPr>
      </a:lvl9pPr>
    </p:titleStyle>
    <p:bodyStyle>
      <a:lvl1pPr marL="342900" indent="-342900" algn="l" defTabSz="449263" rtl="0" fontAlgn="base">
        <a:lnSpc>
          <a:spcPct val="98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itchFamily="16" charset="0"/>
        <a:defRPr sz="2000" b="1">
          <a:solidFill>
            <a:srgbClr val="1A3664"/>
          </a:solidFill>
          <a:latin typeface="+mn-lt"/>
          <a:ea typeface="+mn-ea"/>
          <a:cs typeface="+mn-cs"/>
        </a:defRPr>
      </a:lvl1pPr>
      <a:lvl2pPr marL="742950" indent="-285750" algn="l" defTabSz="449263" rtl="0" fontAlgn="base">
        <a:lnSpc>
          <a:spcPct val="98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itchFamily="16" charset="0"/>
        <a:defRPr i="1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fontAlgn="base">
        <a:lnSpc>
          <a:spcPct val="98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itchFamily="16" charset="0"/>
        <a:defRPr sz="1600">
          <a:solidFill>
            <a:srgbClr val="1A3664"/>
          </a:solidFill>
          <a:latin typeface="+mn-lt"/>
          <a:ea typeface="+mn-ea"/>
          <a:cs typeface="+mn-cs"/>
        </a:defRPr>
      </a:lvl3pPr>
      <a:lvl4pPr marL="1600200" indent="-228600" algn="l" defTabSz="449263" rtl="0" fontAlgn="base">
        <a:lnSpc>
          <a:spcPct val="98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itchFamily="16" charset="0"/>
        <a:defRPr sz="1600" i="1">
          <a:solidFill>
            <a:srgbClr val="1A3664"/>
          </a:solidFill>
          <a:latin typeface="+mn-lt"/>
          <a:ea typeface="+mn-ea"/>
          <a:cs typeface="+mn-cs"/>
        </a:defRPr>
      </a:lvl4pPr>
      <a:lvl5pPr marL="2057400" indent="-228600" algn="l" defTabSz="449263" rtl="0" fontAlgn="base">
        <a:lnSpc>
          <a:spcPct val="98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 i="1">
          <a:solidFill>
            <a:srgbClr val="1A3664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98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 i="1">
          <a:solidFill>
            <a:srgbClr val="1A3664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98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 i="1">
          <a:solidFill>
            <a:srgbClr val="1A3664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98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 i="1">
          <a:solidFill>
            <a:srgbClr val="1A3664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98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 i="1">
          <a:solidFill>
            <a:srgbClr val="1A3664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1A3664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700" b="1">
                <a:solidFill>
                  <a:srgbClr val="1A3664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eaLnBrk="0" hangingPunct="0">
              <a:defRPr sz="1700" b="1">
                <a:solidFill>
                  <a:srgbClr val="1A3664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eaLnBrk="0" hangingPunct="0">
              <a:defRPr sz="1700" b="1">
                <a:solidFill>
                  <a:srgbClr val="1A3664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eaLnBrk="0" hangingPunct="0">
              <a:defRPr sz="1700" b="1">
                <a:solidFill>
                  <a:srgbClr val="1A3664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eaLnBrk="0" hangingPunct="0">
              <a:defRPr sz="1700" b="1">
                <a:solidFill>
                  <a:srgbClr val="1A3664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700" b="1">
                <a:solidFill>
                  <a:srgbClr val="1A3664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700" b="1">
                <a:solidFill>
                  <a:srgbClr val="1A3664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700" b="1">
                <a:solidFill>
                  <a:srgbClr val="1A3664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700" b="1">
                <a:solidFill>
                  <a:srgbClr val="1A3664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20000"/>
              </a:spcBef>
              <a:buFont typeface="Wingdings" pitchFamily="2" charset="2"/>
              <a:buNone/>
            </a:pPr>
            <a:endParaRPr lang="en-US" altLang="en-US" sz="240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77788"/>
            <a:ext cx="8353425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US" altLang="en-US" dirty="0" smtClean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981075"/>
            <a:ext cx="8280400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US" altLang="en-US" dirty="0" smtClean="0"/>
          </a:p>
        </p:txBody>
      </p:sp>
      <p:sp>
        <p:nvSpPr>
          <p:cNvPr id="34821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196013" y="6500813"/>
            <a:ext cx="2133600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FontTx/>
              <a:buNone/>
              <a:defRPr sz="1400" b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090CFD8-BBD7-4BB2-A4D9-230433DCBFCA}" type="datetimeFigureOut">
              <a:rPr lang="en-GB" smtClean="0"/>
              <a:t>24/05/2016</a:t>
            </a:fld>
            <a:endParaRPr lang="en-GB" dirty="0"/>
          </a:p>
        </p:txBody>
      </p:sp>
      <p:sp>
        <p:nvSpPr>
          <p:cNvPr id="34822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73825"/>
            <a:ext cx="2895600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 b="0">
                <a:solidFill>
                  <a:schemeClr val="tx1"/>
                </a:solidFill>
                <a:latin typeface="Arial" charset="0"/>
                <a:cs typeface="Arial" charset="0"/>
              </a:defRPr>
            </a:lvl1pPr>
          </a:lstStyle>
          <a:p>
            <a:r>
              <a:rPr lang="en-GB" altLang="en-US" smtClean="0"/>
              <a:t>Private and Confidential</a:t>
            </a:r>
            <a:endParaRPr lang="en-GB" altLang="en-US"/>
          </a:p>
        </p:txBody>
      </p:sp>
      <p:sp>
        <p:nvSpPr>
          <p:cNvPr id="34823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0675" y="6470650"/>
            <a:ext cx="2133600" cy="27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spcBef>
                <a:spcPct val="0"/>
              </a:spcBef>
              <a:buFontTx/>
              <a:buNone/>
              <a:defRPr sz="1100" b="0">
                <a:solidFill>
                  <a:schemeClr val="tx1"/>
                </a:solidFill>
                <a:latin typeface="Arial" charset="0"/>
                <a:cs typeface="+mn-cs"/>
              </a:defRPr>
            </a:lvl1pPr>
          </a:lstStyle>
          <a:p>
            <a:fld id="{DDC57823-6176-4892-B32B-7641B2A24AA1}" type="slidenum">
              <a:rPr lang="en-GB" altLang="en-US" smtClean="0"/>
              <a:pPr/>
              <a:t>‹#›</a:t>
            </a:fld>
            <a:endParaRPr lang="en-GB" altLang="en-US"/>
          </a:p>
        </p:txBody>
      </p:sp>
      <p:pic>
        <p:nvPicPr>
          <p:cNvPr id="1032" name="Picture 9" descr="InhibOx-Logo-Sm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7525" y="6421438"/>
            <a:ext cx="966788" cy="411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0789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Gill Sans MT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Gill Sans MT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Gill Sans MT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Gill Sans MT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Gill Sans MT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Trebuchet MS" pitchFamily="34" charset="0"/>
        </a:defRPr>
      </a:lvl9pPr>
    </p:titleStyle>
    <p:bodyStyle>
      <a:lvl1pPr marL="342900" indent="-342900" algn="l" defTabSz="231775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Blip>
          <a:blip r:embed="rId5"/>
        </a:buBlip>
        <a:defRPr sz="2000" b="1">
          <a:solidFill>
            <a:srgbClr val="1A3664"/>
          </a:solidFill>
          <a:latin typeface="+mn-lt"/>
          <a:ea typeface="+mn-ea"/>
          <a:cs typeface="+mn-cs"/>
        </a:defRPr>
      </a:lvl1pPr>
      <a:lvl2pPr marL="808038" indent="-285750" algn="l" defTabSz="231775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accent2"/>
          </a:solidFill>
          <a:latin typeface="+mn-lt"/>
        </a:defRPr>
      </a:lvl2pPr>
      <a:lvl3pPr marL="1216025" indent="-228600" algn="l" defTabSz="231775" rtl="0" eaLnBrk="1" fontAlgn="base" hangingPunct="1">
        <a:spcBef>
          <a:spcPct val="20000"/>
        </a:spcBef>
        <a:spcAft>
          <a:spcPct val="0"/>
        </a:spcAft>
        <a:buFont typeface="Garamond" pitchFamily="18" charset="0"/>
        <a:buChar char="−"/>
        <a:defRPr i="1">
          <a:solidFill>
            <a:schemeClr val="tx1"/>
          </a:solidFill>
          <a:latin typeface="+mn-lt"/>
        </a:defRPr>
      </a:lvl3pPr>
      <a:lvl4pPr marL="1624013" indent="-228600" algn="l" defTabSz="231775" rtl="0" eaLnBrk="1" fontAlgn="base" hangingPunct="1">
        <a:spcBef>
          <a:spcPct val="20000"/>
        </a:spcBef>
        <a:spcAft>
          <a:spcPct val="0"/>
        </a:spcAft>
        <a:buSzPct val="60000"/>
        <a:buChar char="•"/>
        <a:defRPr sz="1600">
          <a:solidFill>
            <a:srgbClr val="1A3664"/>
          </a:solidFill>
          <a:latin typeface="+mn-lt"/>
        </a:defRPr>
      </a:lvl4pPr>
      <a:lvl5pPr marL="2032000" indent="-228600" algn="l" defTabSz="231775" rtl="0" eaLnBrk="1" fontAlgn="base" hangingPunct="1">
        <a:spcBef>
          <a:spcPct val="20000"/>
        </a:spcBef>
        <a:spcAft>
          <a:spcPct val="0"/>
        </a:spcAft>
        <a:buSzPct val="60000"/>
        <a:buFont typeface="Garamond" pitchFamily="18" charset="0"/>
        <a:buChar char="−"/>
        <a:defRPr sz="1600" i="1">
          <a:solidFill>
            <a:srgbClr val="1A3664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SzPct val="60000"/>
        <a:buFont typeface="Garamond" pitchFamily="18" charset="0"/>
        <a:buChar char="−"/>
        <a:defRPr sz="1600" i="1">
          <a:solidFill>
            <a:srgbClr val="1A3664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SzPct val="60000"/>
        <a:buFont typeface="Garamond" pitchFamily="18" charset="0"/>
        <a:buChar char="−"/>
        <a:defRPr sz="1600" i="1">
          <a:solidFill>
            <a:srgbClr val="1A3664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SzPct val="60000"/>
        <a:buFont typeface="Garamond" pitchFamily="18" charset="0"/>
        <a:buChar char="−"/>
        <a:defRPr sz="1600" i="1">
          <a:solidFill>
            <a:srgbClr val="1A3664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SzPct val="60000"/>
        <a:buFont typeface="Garamond" pitchFamily="18" charset="0"/>
        <a:buChar char="−"/>
        <a:defRPr sz="1600" i="1">
          <a:solidFill>
            <a:srgbClr val="1A3664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4149725"/>
            <a:ext cx="7772400" cy="803275"/>
          </a:xfrm>
          <a:ln/>
        </p:spPr>
        <p:txBody>
          <a:bodyPr/>
          <a:lstStyle/>
          <a:p>
            <a:pPr algn="ctr"/>
            <a:r>
              <a:rPr lang="en-GB" sz="2400" b="1" dirty="0"/>
              <a:t>Antibacterial Drug Discovery </a:t>
            </a:r>
            <a:r>
              <a:rPr lang="en-GB" sz="2400" b="1" dirty="0" smtClean="0"/>
              <a:t>and </a:t>
            </a:r>
            <a:br>
              <a:rPr lang="en-GB" sz="2400" b="1" dirty="0" smtClean="0"/>
            </a:br>
            <a:r>
              <a:rPr lang="en-GB" sz="2400" b="1" dirty="0" smtClean="0"/>
              <a:t>Machine Learning</a:t>
            </a:r>
            <a:endParaRPr lang="en-GB" sz="2400" b="1" dirty="0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370013" y="5445125"/>
            <a:ext cx="6400800" cy="561975"/>
          </a:xfrm>
          <a:ln/>
          <a:extLst>
            <a:ext uri="{91240B29-F687-4F45-9708-019B960494DF}">
              <a14:hiddenLine xmlns:a14="http://schemas.microsoft.com/office/drawing/2010/main" w="9360">
                <a:solidFill>
                  <a:srgbClr val="80808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/>
          <a:lstStyle/>
          <a:p>
            <a:pPr algn="ctr"/>
            <a:r>
              <a:rPr lang="en-GB" dirty="0" smtClean="0"/>
              <a:t>Michael Charlton</a:t>
            </a:r>
            <a:endParaRPr lang="en-GB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 / Acknowledgements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13" y="908720"/>
            <a:ext cx="8280400" cy="4679950"/>
          </a:xfrm>
        </p:spPr>
        <p:txBody>
          <a:bodyPr/>
          <a:lstStyle/>
          <a:p>
            <a:pPr lvl="0">
              <a:buSzPct val="99000"/>
            </a:pPr>
            <a:r>
              <a:rPr lang="en-GB" sz="2400" dirty="0" smtClean="0"/>
              <a:t>Physical properties of antibacterials do not differ wildly from drug-like chemical space</a:t>
            </a:r>
          </a:p>
          <a:p>
            <a:pPr lvl="0">
              <a:buSzPct val="99000"/>
            </a:pPr>
            <a:r>
              <a:rPr lang="en-GB" sz="2400" dirty="0" smtClean="0"/>
              <a:t>ElectroShape can identify regions of space rich in antibacterials</a:t>
            </a:r>
          </a:p>
          <a:p>
            <a:pPr lvl="0">
              <a:buSzPct val="99000"/>
            </a:pPr>
            <a:r>
              <a:rPr lang="en-GB" sz="2400" dirty="0" smtClean="0"/>
              <a:t>Self-organising maps capture multi-dimensional nature of this space</a:t>
            </a:r>
          </a:p>
          <a:p>
            <a:pPr lvl="1">
              <a:buSzPct val="99000"/>
            </a:pPr>
            <a:r>
              <a:rPr lang="en-GB" dirty="0" smtClean="0"/>
              <a:t>Give separation of actives and inactives</a:t>
            </a:r>
          </a:p>
          <a:p>
            <a:pPr>
              <a:buSzPct val="99000"/>
            </a:pPr>
            <a:r>
              <a:rPr lang="en-GB" b="0" dirty="0" smtClean="0">
                <a:solidFill>
                  <a:srgbClr val="002060"/>
                </a:solidFill>
              </a:rPr>
              <a:t>Work </a:t>
            </a:r>
            <a:r>
              <a:rPr lang="en-GB" b="0" dirty="0">
                <a:solidFill>
                  <a:srgbClr val="002060"/>
                </a:solidFill>
              </a:rPr>
              <a:t>was financially supported by the European Union via funding (HEALTH.2013.2.3.1-1:) of the EU FP7 project "NABARSI" (</a:t>
            </a:r>
            <a:r>
              <a:rPr lang="en-GB" dirty="0">
                <a:solidFill>
                  <a:srgbClr val="002060"/>
                </a:solidFill>
              </a:rPr>
              <a:t>www.nabarsi.eu</a:t>
            </a:r>
            <a:r>
              <a:rPr lang="en-GB" b="0" dirty="0">
                <a:solidFill>
                  <a:srgbClr val="002060"/>
                </a:solidFill>
              </a:rPr>
              <a:t>) under grant agreement number 601725</a:t>
            </a:r>
          </a:p>
          <a:p>
            <a:pPr>
              <a:buSzPct val="99000"/>
            </a:pPr>
            <a:endParaRPr lang="en-GB" dirty="0" smtClean="0"/>
          </a:p>
        </p:txBody>
      </p:sp>
      <p:pic>
        <p:nvPicPr>
          <p:cNvPr id="4" name="Picture 5" descr="http://www.nabarsi.eu/img/template/nabars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4581706"/>
            <a:ext cx="4824536" cy="2231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3263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ChEMBL</a:t>
            </a:r>
            <a:r>
              <a:rPr lang="en-GB" dirty="0"/>
              <a:t> Physical Property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00" lvl="0" indent="-324000">
              <a:spcBef>
                <a:spcPts val="0"/>
              </a:spcBef>
              <a:spcAft>
                <a:spcPts val="1417"/>
              </a:spcAft>
              <a:buSzPct val="100000"/>
              <a:buFont typeface="StarSymbol"/>
              <a:buChar char="●"/>
            </a:pPr>
            <a:r>
              <a:rPr lang="en-GB" sz="2400" b="0" dirty="0" err="1" smtClean="0"/>
              <a:t>Ebejer</a:t>
            </a:r>
            <a:r>
              <a:rPr lang="en-GB" sz="2400" b="0" dirty="0" smtClean="0"/>
              <a:t> </a:t>
            </a:r>
            <a:r>
              <a:rPr lang="en-GB" sz="2400" b="0" i="1" dirty="0" smtClean="0"/>
              <a:t>et al.</a:t>
            </a:r>
            <a:r>
              <a:rPr lang="en-GB" sz="2400" b="0" dirty="0" smtClean="0"/>
              <a:t> (J. Cheminformatics) extracted data from </a:t>
            </a:r>
            <a:r>
              <a:rPr lang="en-GB" sz="2400" b="0" dirty="0" err="1" smtClean="0"/>
              <a:t>Chembl</a:t>
            </a:r>
            <a:r>
              <a:rPr lang="en-GB" sz="2400" b="0" dirty="0" smtClean="0"/>
              <a:t> and assigned an anti-bacterial class</a:t>
            </a:r>
          </a:p>
          <a:p>
            <a:pPr marL="432000" indent="-324000">
              <a:spcBef>
                <a:spcPts val="0"/>
              </a:spcBef>
              <a:spcAft>
                <a:spcPts val="1417"/>
              </a:spcAft>
              <a:buSzPct val="100000"/>
              <a:buFont typeface="StarSymbol"/>
              <a:buChar char="●"/>
            </a:pPr>
            <a:r>
              <a:rPr lang="en-GB" sz="2400" b="0" kern="1200" dirty="0" smtClean="0">
                <a:ea typeface="Droid Sans Fallback" pitchFamily="2"/>
                <a:cs typeface="FreeSans" pitchFamily="2"/>
              </a:rPr>
              <a:t>Antibacterial </a:t>
            </a:r>
            <a:r>
              <a:rPr lang="en-GB" sz="2400" b="0" kern="1200" dirty="0">
                <a:ea typeface="Droid Sans Fallback" pitchFamily="2"/>
                <a:cs typeface="FreeSans" pitchFamily="2"/>
              </a:rPr>
              <a:t>actives have </a:t>
            </a:r>
            <a:r>
              <a:rPr lang="en-GB" sz="2400" b="0" kern="1200" dirty="0" smtClean="0">
                <a:ea typeface="Droid Sans Fallback" pitchFamily="2"/>
                <a:cs typeface="FreeSans" pitchFamily="2"/>
              </a:rPr>
              <a:t>similar distribution </a:t>
            </a:r>
            <a:r>
              <a:rPr lang="en-GB" sz="2400" b="0" kern="1200" dirty="0">
                <a:ea typeface="Droid Sans Fallback" pitchFamily="2"/>
                <a:cs typeface="FreeSans" pitchFamily="2"/>
              </a:rPr>
              <a:t>of physiochemical </a:t>
            </a:r>
            <a:r>
              <a:rPr lang="en-GB" sz="2400" b="0" kern="1200" dirty="0" smtClean="0">
                <a:ea typeface="Droid Sans Fallback" pitchFamily="2"/>
                <a:cs typeface="FreeSans" pitchFamily="2"/>
              </a:rPr>
              <a:t>properties </a:t>
            </a:r>
            <a:r>
              <a:rPr lang="en-GB" sz="2400" b="0" kern="1200" dirty="0">
                <a:ea typeface="Droid Sans Fallback" pitchFamily="2"/>
                <a:cs typeface="FreeSans" pitchFamily="2"/>
              </a:rPr>
              <a:t>as the biochemical </a:t>
            </a:r>
            <a:r>
              <a:rPr lang="en-GB" sz="2400" b="0" kern="1200" dirty="0" smtClean="0">
                <a:ea typeface="Droid Sans Fallback" pitchFamily="2"/>
                <a:cs typeface="FreeSans" pitchFamily="2"/>
              </a:rPr>
              <a:t>actives</a:t>
            </a:r>
          </a:p>
          <a:p>
            <a:pPr marL="432000" indent="-324000">
              <a:spcBef>
                <a:spcPts val="0"/>
              </a:spcBef>
              <a:spcAft>
                <a:spcPts val="1417"/>
              </a:spcAft>
              <a:buSzPct val="100000"/>
              <a:buFont typeface="StarSymbol"/>
              <a:buChar char="●"/>
            </a:pPr>
            <a:endParaRPr lang="en-GB" sz="2400" dirty="0"/>
          </a:p>
        </p:txBody>
      </p:sp>
      <p:pic>
        <p:nvPicPr>
          <p:cNvPr id="5" name="Picture 4" descr="C:\Users\PaulF\Documents\Publications\AntibacterialProperties\Figs2\20150703_bact_class_amw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115" y="2852936"/>
            <a:ext cx="3668168" cy="3668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C:\Users\PaulF\Documents\Publications\AntibacterialProperties\Figs2\20150703_bact_class_chembl_acd_logd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3535" y="2852936"/>
            <a:ext cx="3668168" cy="36681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91711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ChEMBL</a:t>
            </a:r>
            <a:r>
              <a:rPr lang="en-GB" dirty="0"/>
              <a:t> Physical Property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00" indent="-324000">
              <a:spcBef>
                <a:spcPts val="0"/>
              </a:spcBef>
              <a:spcAft>
                <a:spcPts val="1417"/>
              </a:spcAft>
              <a:buSzPct val="100000"/>
              <a:buFont typeface="StarSymbol"/>
              <a:buChar char="●"/>
            </a:pPr>
            <a:r>
              <a:rPr lang="en-GB" sz="2400" b="0" kern="1200" dirty="0">
                <a:ea typeface="Droid Sans Fallback" pitchFamily="2"/>
                <a:cs typeface="FreeSans" pitchFamily="2"/>
              </a:rPr>
              <a:t>We also examined TPSA, ring count and overall charge, but found no differences between the </a:t>
            </a:r>
            <a:r>
              <a:rPr lang="en-GB" sz="2400" b="0" kern="1200" dirty="0" smtClean="0">
                <a:ea typeface="Droid Sans Fallback" pitchFamily="2"/>
                <a:cs typeface="FreeSans" pitchFamily="2"/>
              </a:rPr>
              <a:t>groups</a:t>
            </a:r>
            <a:br>
              <a:rPr lang="en-GB" sz="2400" b="0" kern="1200" dirty="0" smtClean="0">
                <a:ea typeface="Droid Sans Fallback" pitchFamily="2"/>
                <a:cs typeface="FreeSans" pitchFamily="2"/>
              </a:rPr>
            </a:br>
            <a:r>
              <a:rPr lang="en-GB" sz="2400" b="0" kern="1200" dirty="0" smtClean="0">
                <a:ea typeface="Droid Sans Fallback" pitchFamily="2"/>
                <a:cs typeface="FreeSans" pitchFamily="2"/>
              </a:rPr>
              <a:t/>
            </a:r>
            <a:br>
              <a:rPr lang="en-GB" sz="2400" b="0" kern="1200" dirty="0" smtClean="0">
                <a:ea typeface="Droid Sans Fallback" pitchFamily="2"/>
                <a:cs typeface="FreeSans" pitchFamily="2"/>
              </a:rPr>
            </a:br>
            <a:r>
              <a:rPr lang="en-GB" sz="2400" b="0" kern="1200" dirty="0" smtClean="0">
                <a:ea typeface="Droid Sans Fallback" pitchFamily="2"/>
                <a:cs typeface="FreeSans" pitchFamily="2"/>
              </a:rPr>
              <a:t/>
            </a:r>
            <a:br>
              <a:rPr lang="en-GB" sz="2400" b="0" kern="1200" dirty="0" smtClean="0">
                <a:ea typeface="Droid Sans Fallback" pitchFamily="2"/>
                <a:cs typeface="FreeSans" pitchFamily="2"/>
              </a:rPr>
            </a:br>
            <a:r>
              <a:rPr lang="en-GB" sz="2400" b="0" kern="1200" dirty="0" smtClean="0">
                <a:ea typeface="Droid Sans Fallback" pitchFamily="2"/>
                <a:cs typeface="FreeSans" pitchFamily="2"/>
              </a:rPr>
              <a:t/>
            </a:r>
            <a:br>
              <a:rPr lang="en-GB" sz="2400" b="0" kern="1200" dirty="0" smtClean="0">
                <a:ea typeface="Droid Sans Fallback" pitchFamily="2"/>
                <a:cs typeface="FreeSans" pitchFamily="2"/>
              </a:rPr>
            </a:br>
            <a:endParaRPr lang="en-GB" sz="2400" b="0" kern="1200" dirty="0">
              <a:ea typeface="Droid Sans Fallback" pitchFamily="2"/>
              <a:cs typeface="FreeSans" pitchFamily="2"/>
            </a:endParaRPr>
          </a:p>
          <a:p>
            <a:pPr marL="432000" indent="-324000">
              <a:spcBef>
                <a:spcPts val="0"/>
              </a:spcBef>
              <a:spcAft>
                <a:spcPts val="1417"/>
              </a:spcAft>
              <a:buSzPct val="100000"/>
              <a:buFont typeface="StarSymbol"/>
              <a:buChar char="●"/>
            </a:pPr>
            <a:r>
              <a:rPr lang="en-GB" sz="2400" b="0" kern="1200" dirty="0" smtClean="0">
                <a:ea typeface="Droid Sans Fallback" pitchFamily="2"/>
                <a:cs typeface="FreeSans" pitchFamily="2"/>
              </a:rPr>
              <a:t>Disagrees with previous analyses (O’Shea and Moser (2008) and Davies </a:t>
            </a:r>
            <a:r>
              <a:rPr lang="en-GB" sz="2400" b="0" i="1" kern="1200" dirty="0" smtClean="0">
                <a:ea typeface="Droid Sans Fallback" pitchFamily="2"/>
                <a:cs typeface="FreeSans" pitchFamily="2"/>
              </a:rPr>
              <a:t>et al.</a:t>
            </a:r>
            <a:r>
              <a:rPr lang="en-GB" sz="2400" b="0" kern="1200" dirty="0" smtClean="0">
                <a:ea typeface="Droid Sans Fallback" pitchFamily="2"/>
                <a:cs typeface="FreeSans" pitchFamily="2"/>
              </a:rPr>
              <a:t> (2014))</a:t>
            </a:r>
            <a:br>
              <a:rPr lang="en-GB" sz="2400" b="0" kern="1200" dirty="0" smtClean="0">
                <a:ea typeface="Droid Sans Fallback" pitchFamily="2"/>
                <a:cs typeface="FreeSans" pitchFamily="2"/>
              </a:rPr>
            </a:br>
            <a:endParaRPr lang="en-GB" sz="2400" b="0" kern="1200" dirty="0" smtClean="0">
              <a:ea typeface="Droid Sans Fallback" pitchFamily="2"/>
              <a:cs typeface="FreeSans" pitchFamily="2"/>
            </a:endParaRPr>
          </a:p>
          <a:p>
            <a:pPr marL="432000" indent="-324000">
              <a:spcBef>
                <a:spcPts val="0"/>
              </a:spcBef>
              <a:spcAft>
                <a:spcPts val="1417"/>
              </a:spcAft>
              <a:buSzPct val="100000"/>
              <a:buFont typeface="StarSymbol"/>
              <a:buChar char="●"/>
            </a:pPr>
            <a:r>
              <a:rPr lang="en-GB" sz="2400" b="0" kern="1200" dirty="0" smtClean="0">
                <a:ea typeface="Droid Sans Fallback" pitchFamily="2"/>
                <a:cs typeface="FreeSans" pitchFamily="2"/>
              </a:rPr>
              <a:t>Postgres version of </a:t>
            </a:r>
            <a:r>
              <a:rPr lang="en-GB" sz="2400" b="0" kern="1200" dirty="0" err="1" smtClean="0">
                <a:ea typeface="Droid Sans Fallback" pitchFamily="2"/>
                <a:cs typeface="FreeSans" pitchFamily="2"/>
              </a:rPr>
              <a:t>ChEMBL</a:t>
            </a:r>
            <a:r>
              <a:rPr lang="en-GB" sz="2400" b="0" kern="1200" dirty="0" smtClean="0">
                <a:ea typeface="Droid Sans Fallback" pitchFamily="2"/>
                <a:cs typeface="FreeSans" pitchFamily="2"/>
              </a:rPr>
              <a:t>, </a:t>
            </a:r>
            <a:r>
              <a:rPr lang="en-GB" sz="2400" b="0" kern="1200" dirty="0" err="1" smtClean="0">
                <a:ea typeface="Droid Sans Fallback" pitchFamily="2"/>
                <a:cs typeface="FreeSans" pitchFamily="2"/>
              </a:rPr>
              <a:t>RDKit</a:t>
            </a:r>
            <a:r>
              <a:rPr lang="en-GB" sz="2400" b="0" kern="1200" dirty="0" smtClean="0">
                <a:ea typeface="Droid Sans Fallback" pitchFamily="2"/>
                <a:cs typeface="FreeSans" pitchFamily="2"/>
              </a:rPr>
              <a:t>, R</a:t>
            </a:r>
          </a:p>
          <a:p>
            <a:pPr marL="897138" lvl="1" indent="-324000">
              <a:spcBef>
                <a:spcPts val="0"/>
              </a:spcBef>
              <a:spcAft>
                <a:spcPts val="1417"/>
              </a:spcAft>
              <a:buSzPct val="100000"/>
              <a:buFont typeface="StarSymbol"/>
              <a:buChar char="●"/>
            </a:pPr>
            <a:r>
              <a:rPr lang="en-GB" sz="2200" kern="1200" dirty="0" smtClean="0">
                <a:ea typeface="Droid Sans Fallback" pitchFamily="2"/>
                <a:cs typeface="FreeSans" pitchFamily="2"/>
              </a:rPr>
              <a:t>3-page SQL query</a:t>
            </a:r>
            <a:endParaRPr lang="en-GB" sz="2200" b="0" kern="1200" dirty="0">
              <a:ea typeface="Droid Sans Fallback" pitchFamily="2"/>
              <a:cs typeface="FreeSans" pitchFamily="2"/>
            </a:endParaRPr>
          </a:p>
          <a:p>
            <a:endParaRPr lang="en-GB" sz="2400" dirty="0"/>
          </a:p>
        </p:txBody>
      </p:sp>
      <p:graphicFrame>
        <p:nvGraphicFramePr>
          <p:cNvPr id="4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046781"/>
              </p:ext>
            </p:extLst>
          </p:nvPr>
        </p:nvGraphicFramePr>
        <p:xfrm>
          <a:off x="899592" y="1916832"/>
          <a:ext cx="7524899" cy="1049338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1506507"/>
                <a:gridCol w="1002451"/>
                <a:gridCol w="1002451"/>
                <a:gridCol w="1003680"/>
                <a:gridCol w="1002451"/>
                <a:gridCol w="1002451"/>
                <a:gridCol w="1004908"/>
              </a:tblGrid>
              <a:tr h="357188"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en-GB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b="1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MW</a:t>
                      </a:r>
                      <a:endParaRPr kumimoji="0" lang="en-GB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b="1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LogD</a:t>
                      </a:r>
                      <a:endParaRPr kumimoji="0" lang="en-GB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b="1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LogP</a:t>
                      </a:r>
                      <a:endParaRPr kumimoji="0" lang="en-GB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b="1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HBA</a:t>
                      </a:r>
                      <a:endParaRPr kumimoji="0" lang="en-GB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b="1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HBD</a:t>
                      </a:r>
                      <a:endParaRPr kumimoji="0" lang="en-GB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b="1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RotB</a:t>
                      </a:r>
                      <a:endParaRPr kumimoji="0" lang="en-GB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</a:tr>
              <a:tr h="346075"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Antibacterial</a:t>
                      </a:r>
                      <a:endParaRPr kumimoji="0" lang="en-GB" alt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385</a:t>
                      </a:r>
                      <a:endParaRPr kumimoji="0" lang="en-GB" alt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2.8</a:t>
                      </a:r>
                      <a:endParaRPr kumimoji="0" lang="en-GB" alt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3.2</a:t>
                      </a:r>
                      <a:endParaRPr kumimoji="0" lang="en-GB" alt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6</a:t>
                      </a:r>
                      <a:endParaRPr kumimoji="0" lang="en-GB" alt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2</a:t>
                      </a:r>
                      <a:endParaRPr kumimoji="0" lang="en-GB" alt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5</a:t>
                      </a:r>
                      <a:endParaRPr kumimoji="0" lang="en-GB" alt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</a:tr>
              <a:tr h="346075"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Biochemical</a:t>
                      </a:r>
                      <a:endParaRPr kumimoji="0" lang="en-GB" alt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358</a:t>
                      </a:r>
                      <a:endParaRPr kumimoji="0" lang="en-GB" alt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1.7</a:t>
                      </a:r>
                      <a:endParaRPr kumimoji="0" lang="en-GB" alt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2.2</a:t>
                      </a:r>
                      <a:endParaRPr kumimoji="0" lang="en-GB" alt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6</a:t>
                      </a:r>
                      <a:endParaRPr kumimoji="0" lang="en-GB" alt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2</a:t>
                      </a:r>
                      <a:endParaRPr kumimoji="0" lang="en-GB" alt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  <a:tc>
                  <a:txBody>
                    <a:bodyPr/>
                    <a:lstStyle>
                      <a:lvl1pPr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8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1pPr>
                      <a:lvl2pPr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4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2pPr>
                      <a:lvl3pPr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 sz="2000"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3pPr>
                      <a:lvl4pPr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4pPr>
                      <a:lvl5pPr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5pPr>
                      <a:lvl6pPr marL="25146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6pPr>
                      <a:lvl7pPr marL="29718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7pPr>
                      <a:lvl8pPr marL="34290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8pPr>
                      <a:lvl9pPr marL="3886200" indent="-228600" defTabSz="449263" fontAlgn="base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  <a:defRPr>
                          <a:solidFill>
                            <a:srgbClr val="000000"/>
                          </a:solidFill>
                          <a:latin typeface="Arial" charset="0"/>
                          <a:ea typeface="Droid Sans Fallback" charset="0"/>
                          <a:cs typeface="Droid Sans Fallback" charset="0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en-GB" altLang="en-US" sz="20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4</a:t>
                      </a:r>
                      <a:endParaRPr kumimoji="0" lang="en-GB" alt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Droid Sans Fallback" charset="0"/>
                        <a:cs typeface="Droid Sans Fallback" charset="0"/>
                      </a:endParaRPr>
                    </a:p>
                  </a:txBody>
                  <a:tcPr marL="0" marR="0" marT="15876" marB="0" horzOverflow="overflow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9071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Does </a:t>
            </a:r>
            <a:r>
              <a:rPr lang="en-GB" dirty="0" err="1"/>
              <a:t>ElectroShape</a:t>
            </a:r>
            <a:r>
              <a:rPr lang="en-GB" dirty="0"/>
              <a:t> Describe </a:t>
            </a:r>
            <a:r>
              <a:rPr lang="en-GB" dirty="0" err="1"/>
              <a:t>Buglikeness</a:t>
            </a:r>
            <a:r>
              <a:rPr lang="en-GB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SzPct val="99000"/>
            </a:pPr>
            <a:r>
              <a:rPr lang="en-GB" sz="2400" dirty="0" smtClean="0"/>
              <a:t>ElectroShape</a:t>
            </a:r>
          </a:p>
          <a:p>
            <a:pPr lvl="1">
              <a:buSzPct val="99000"/>
            </a:pPr>
            <a:r>
              <a:rPr lang="en-GB" sz="2200" dirty="0" smtClean="0"/>
              <a:t>3D method for ligand-based searching</a:t>
            </a:r>
          </a:p>
          <a:p>
            <a:pPr lvl="1">
              <a:buSzPct val="99000"/>
            </a:pPr>
            <a:r>
              <a:rPr lang="en-GB" sz="2200" dirty="0" smtClean="0"/>
              <a:t>Captures shape and charge distribution</a:t>
            </a:r>
            <a:endParaRPr lang="en-GB" sz="2200" dirty="0"/>
          </a:p>
          <a:p>
            <a:pPr lvl="1" hangingPunct="0">
              <a:buSzPct val="99000"/>
            </a:pPr>
            <a:r>
              <a:rPr lang="en-GB" sz="2000" dirty="0" smtClean="0"/>
              <a:t>15 Descriptors</a:t>
            </a:r>
            <a:endParaRPr lang="en-GB" sz="2000" dirty="0"/>
          </a:p>
          <a:p>
            <a:pPr lvl="0">
              <a:buSzPct val="99000"/>
            </a:pPr>
            <a:r>
              <a:rPr lang="en-GB" sz="2400" dirty="0" smtClean="0"/>
              <a:t>Close </a:t>
            </a:r>
            <a:r>
              <a:rPr lang="en-GB" sz="2400" dirty="0"/>
              <a:t>structural analogues removed from the two sets </a:t>
            </a:r>
            <a:r>
              <a:rPr lang="en-GB" sz="2400" dirty="0" smtClean="0"/>
              <a:t>to avoid bias</a:t>
            </a:r>
          </a:p>
          <a:p>
            <a:pPr lvl="1">
              <a:buSzPct val="99000"/>
            </a:pPr>
            <a:r>
              <a:rPr lang="en-GB" sz="2200" dirty="0" smtClean="0"/>
              <a:t>Custom </a:t>
            </a:r>
            <a:r>
              <a:rPr lang="en-GB" sz="2200" dirty="0"/>
              <a:t>SVL </a:t>
            </a:r>
            <a:r>
              <a:rPr lang="en-GB" sz="2200" dirty="0" smtClean="0"/>
              <a:t>code (Moe)</a:t>
            </a:r>
            <a:endParaRPr lang="en-GB" sz="2200" dirty="0"/>
          </a:p>
          <a:p>
            <a:pPr lvl="0">
              <a:buSzPct val="99000"/>
            </a:pPr>
            <a:r>
              <a:rPr lang="en-GB" sz="2400" dirty="0"/>
              <a:t>~12,000 entries including known and antibacterial drugs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7030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8164"/>
            <a:ext cx="9188863" cy="723690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reeform 3"/>
          <p:cNvSpPr/>
          <p:nvPr/>
        </p:nvSpPr>
        <p:spPr>
          <a:xfrm>
            <a:off x="65310" y="4180294"/>
            <a:ext cx="2873650" cy="189419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0">
            <a:solidFill>
              <a:srgbClr val="FFFFFF"/>
            </a:solidFill>
            <a:prstDash val="solid"/>
          </a:ln>
        </p:spPr>
        <p:txBody>
          <a:bodyPr vert="horz" wrap="none" lIns="81639" tIns="40820" rIns="81639" bIns="40820" anchor="ctr" anchorCtr="0" compatLnSpc="0"/>
          <a:lstStyle/>
          <a:p>
            <a:pPr hangingPunct="0"/>
            <a:r>
              <a:rPr lang="en-GB" sz="2000" b="1" dirty="0">
                <a:solidFill>
                  <a:srgbClr val="800080"/>
                </a:solidFill>
                <a:ea typeface="Droid Sans Fallback" pitchFamily="2"/>
                <a:cs typeface="FreeSans" pitchFamily="2"/>
              </a:rPr>
              <a:t>Antibacterial assay</a:t>
            </a:r>
          </a:p>
          <a:p>
            <a:pPr hangingPunct="0"/>
            <a:r>
              <a:rPr lang="en-GB" sz="2000" b="1" dirty="0">
                <a:solidFill>
                  <a:srgbClr val="0099FF"/>
                </a:solidFill>
                <a:ea typeface="Droid Sans Fallback" pitchFamily="2"/>
                <a:cs typeface="FreeSans" pitchFamily="2"/>
              </a:rPr>
              <a:t>Biochemical assay</a:t>
            </a:r>
          </a:p>
          <a:p>
            <a:pPr hangingPunct="0"/>
            <a:r>
              <a:rPr lang="en-GB" sz="2000" b="1" dirty="0">
                <a:solidFill>
                  <a:srgbClr val="000000"/>
                </a:solidFill>
                <a:ea typeface="Droid Sans Fallback" pitchFamily="2"/>
                <a:cs typeface="FreeSans" pitchFamily="2"/>
              </a:rPr>
              <a:t>Antibacterial drugs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Analysis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SzPct val="99000"/>
            </a:pPr>
            <a:r>
              <a:rPr lang="en-GB" sz="2400" dirty="0"/>
              <a:t>Known antibacterial drugs do not span all of the space occupied by the antibacterial actives</a:t>
            </a:r>
          </a:p>
          <a:p>
            <a:pPr lvl="0">
              <a:buSzPct val="99000"/>
            </a:pPr>
            <a:r>
              <a:rPr lang="en-GB" sz="2400" dirty="0"/>
              <a:t>Overall, antibacterials and </a:t>
            </a:r>
            <a:r>
              <a:rPr lang="en-GB" sz="2400" dirty="0" err="1"/>
              <a:t>biochemicals</a:t>
            </a:r>
            <a:r>
              <a:rPr lang="en-GB" sz="2400" dirty="0"/>
              <a:t> span the same space</a:t>
            </a:r>
          </a:p>
          <a:p>
            <a:pPr lvl="0">
              <a:buSzPct val="99000"/>
            </a:pPr>
            <a:r>
              <a:rPr lang="en-GB" sz="2400" dirty="0"/>
              <a:t>Some areas are rich in antibacterial actives compared to biochemical actives</a:t>
            </a:r>
          </a:p>
          <a:p>
            <a:pPr lvl="1">
              <a:buSzPct val="99000"/>
            </a:pPr>
            <a:r>
              <a:rPr lang="en-GB" sz="2000" dirty="0"/>
              <a:t>These areas tend to form islands rather than extended regions on the PC plot</a:t>
            </a:r>
          </a:p>
          <a:p>
            <a:pPr lvl="1" hangingPunct="0">
              <a:buSzPct val="99000"/>
            </a:pPr>
            <a:r>
              <a:rPr lang="en-GB" sz="2000" dirty="0"/>
              <a:t>Other areas are deficient in antibacterial </a:t>
            </a:r>
            <a:r>
              <a:rPr lang="en-GB" sz="2000" dirty="0" smtClean="0"/>
              <a:t>actives</a:t>
            </a:r>
          </a:p>
          <a:p>
            <a:pPr hangingPunct="0">
              <a:buSzPct val="99000"/>
            </a:pPr>
            <a:r>
              <a:rPr lang="en-GB" sz="2200" dirty="0" smtClean="0"/>
              <a:t>Self-organising Maps (SOMs, </a:t>
            </a:r>
            <a:r>
              <a:rPr lang="en-GB" sz="2200" dirty="0" err="1" smtClean="0"/>
              <a:t>Kohonen</a:t>
            </a:r>
            <a:r>
              <a:rPr lang="en-GB" sz="2200" dirty="0" smtClean="0"/>
              <a:t> maps) used to spot patterns in data (custom SVL code in Moe)</a:t>
            </a:r>
            <a:endParaRPr lang="en-GB" sz="22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5982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</a:t>
            </a:r>
            <a:r>
              <a:rPr lang="en-GB" dirty="0" smtClean="0"/>
              <a:t>Network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330259" y="6172465"/>
            <a:ext cx="7346197" cy="347895"/>
          </a:xfrm>
          <a:prstGeom prst="rect">
            <a:avLst/>
          </a:prstGeom>
          <a:noFill/>
          <a:ln>
            <a:noFill/>
          </a:ln>
        </p:spPr>
        <p:txBody>
          <a:bodyPr vert="horz" wrap="none" lIns="81639" tIns="40820" rIns="81639" bIns="40820" anchorCtr="0" compatLnSpc="0">
            <a:spAutoFit/>
          </a:bodyPr>
          <a:lstStyle/>
          <a:p>
            <a:pPr hangingPunct="0"/>
            <a:r>
              <a:rPr lang="en-GB" b="1" dirty="0" smtClean="0">
                <a:ea typeface="Droid Sans Fallback" pitchFamily="2"/>
                <a:cs typeface="FreeSans" pitchFamily="2"/>
              </a:rPr>
              <a:t>No actives</a:t>
            </a:r>
            <a:r>
              <a:rPr lang="en-GB" b="1" dirty="0">
                <a:ea typeface="Droid Sans Fallback" pitchFamily="2"/>
                <a:cs typeface="FreeSans" pitchFamily="2"/>
              </a:rPr>
              <a:t>		Enrichment ratio : Low	</a:t>
            </a:r>
            <a:r>
              <a:rPr lang="en-GB" b="1" dirty="0" smtClean="0">
                <a:ea typeface="Droid Sans Fallback" pitchFamily="2"/>
                <a:cs typeface="FreeSans" pitchFamily="2"/>
              </a:rPr>
              <a:t> Medium</a:t>
            </a:r>
            <a:r>
              <a:rPr lang="en-GB" b="1" dirty="0">
                <a:ea typeface="Droid Sans Fallback" pitchFamily="2"/>
                <a:cs typeface="FreeSans" pitchFamily="2"/>
              </a:rPr>
              <a:t> </a:t>
            </a:r>
            <a:r>
              <a:rPr lang="en-GB" b="1" dirty="0" smtClean="0">
                <a:ea typeface="Droid Sans Fallback" pitchFamily="2"/>
                <a:cs typeface="FreeSans" pitchFamily="2"/>
              </a:rPr>
              <a:t>  High</a:t>
            </a:r>
            <a:endParaRPr lang="en-GB" b="1" dirty="0">
              <a:ea typeface="Droid Sans Fallback" pitchFamily="2"/>
              <a:cs typeface="FreeSans" pitchFamily="2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1927797" y="6473409"/>
            <a:ext cx="195931" cy="19595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39" tIns="40820" rIns="81639" bIns="40820" anchor="ctr" anchorCtr="0" compatLnSpc="0"/>
          <a:lstStyle/>
          <a:p>
            <a:pPr hangingPunct="0"/>
            <a:endParaRPr lang="en-GB" sz="1600">
              <a:ea typeface="Droid Sans Fallback" pitchFamily="2"/>
              <a:cs typeface="FreeSans" pitchFamily="2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5369090" y="6466392"/>
            <a:ext cx="195931" cy="19595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80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39" tIns="40820" rIns="81639" bIns="40820" anchor="ctr" anchorCtr="0" compatLnSpc="0"/>
          <a:lstStyle/>
          <a:p>
            <a:pPr hangingPunct="0"/>
            <a:endParaRPr lang="en-GB" sz="1600">
              <a:ea typeface="Droid Sans Fallback" pitchFamily="2"/>
              <a:cs typeface="FreeSans" pitchFamily="2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5760952" y="6466392"/>
            <a:ext cx="195931" cy="19595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8080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39" tIns="40820" rIns="81639" bIns="40820" anchor="ctr" anchorCtr="0" compatLnSpc="0"/>
          <a:lstStyle/>
          <a:p>
            <a:pPr hangingPunct="0"/>
            <a:endParaRPr lang="en-GB" sz="1600">
              <a:ea typeface="Droid Sans Fallback" pitchFamily="2"/>
              <a:cs typeface="FreeSans" pitchFamily="2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6152813" y="6466392"/>
            <a:ext cx="195931" cy="19595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33CC66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39" tIns="40820" rIns="81639" bIns="40820" anchor="ctr" anchorCtr="0" compatLnSpc="0"/>
          <a:lstStyle/>
          <a:p>
            <a:pPr hangingPunct="0"/>
            <a:endParaRPr lang="en-GB" sz="1600">
              <a:ea typeface="Droid Sans Fallback" pitchFamily="2"/>
              <a:cs typeface="FreeSans" pitchFamily="2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6544675" y="6466392"/>
            <a:ext cx="195931" cy="19595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F9D1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39" tIns="40820" rIns="81639" bIns="40820" anchor="ctr" anchorCtr="0" compatLnSpc="0"/>
          <a:lstStyle/>
          <a:p>
            <a:pPr hangingPunct="0"/>
            <a:endParaRPr lang="en-GB" sz="1600">
              <a:ea typeface="Droid Sans Fallback" pitchFamily="2"/>
              <a:cs typeface="FreeSans" pitchFamily="2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6936536" y="6466392"/>
            <a:ext cx="195931" cy="19595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0000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39" tIns="40820" rIns="81639" bIns="40820" anchor="ctr" anchorCtr="0" compatLnSpc="0"/>
          <a:lstStyle/>
          <a:p>
            <a:pPr hangingPunct="0"/>
            <a:endParaRPr lang="en-GB" sz="1600">
              <a:ea typeface="Droid Sans Fallback" pitchFamily="2"/>
              <a:cs typeface="FreeSans" pitchFamily="2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7328397" y="6466392"/>
            <a:ext cx="195931" cy="19595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39" tIns="40820" rIns="81639" bIns="40820" anchor="ctr" anchorCtr="0" compatLnSpc="0"/>
          <a:lstStyle/>
          <a:p>
            <a:pPr hangingPunct="0"/>
            <a:endParaRPr lang="en-GB" sz="1600">
              <a:ea typeface="Droid Sans Fallback" pitchFamily="2"/>
              <a:cs typeface="FreeSans" pitchFamily="2"/>
            </a:endParaRP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775417"/>
            <a:ext cx="7632848" cy="545203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544675" y="1340768"/>
            <a:ext cx="2313454" cy="607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Rendered with </a:t>
            </a:r>
            <a:r>
              <a:rPr lang="en-GB" dirty="0" smtClean="0"/>
              <a:t>Moe /</a:t>
            </a:r>
            <a:endParaRPr lang="en-GB" dirty="0" smtClean="0"/>
          </a:p>
          <a:p>
            <a:r>
              <a:rPr lang="en-GB" dirty="0" smtClean="0"/>
              <a:t>SVL custom </a:t>
            </a:r>
            <a:r>
              <a:rPr lang="en-GB" dirty="0" smtClean="0"/>
              <a:t>code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8015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Recall (ElectroShape, MMFF Charges)</a:t>
            </a:r>
            <a:endParaRPr lang="en-GB" dirty="0"/>
          </a:p>
        </p:txBody>
      </p:sp>
      <p:graphicFrame>
        <p:nvGraphicFramePr>
          <p:cNvPr id="4" name="Group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2836727"/>
              </p:ext>
            </p:extLst>
          </p:nvPr>
        </p:nvGraphicFramePr>
        <p:xfrm>
          <a:off x="885487" y="1052736"/>
          <a:ext cx="7409367" cy="4669790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1260577"/>
                <a:gridCol w="1260577"/>
                <a:gridCol w="1381383"/>
                <a:gridCol w="1539495"/>
                <a:gridCol w="1967335"/>
              </a:tblGrid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Network Size</a:t>
                      </a:r>
                      <a:endParaRPr lang="en-GB" sz="18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>
                          <a:effectLst/>
                        </a:rPr>
                        <a:t>Update Range</a:t>
                      </a:r>
                      <a:endParaRPr lang="en-GB" sz="18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Initialisation</a:t>
                      </a:r>
                      <a:endParaRPr lang="en-GB" sz="18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>
                          <a:effectLst/>
                        </a:rPr>
                        <a:t>Enriched Neurons</a:t>
                      </a:r>
                      <a:endParaRPr lang="en-GB" sz="18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Compounds Retrieved</a:t>
                      </a:r>
                      <a:endParaRPr lang="en-GB" sz="18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13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3*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Diverse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18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2,876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b="1">
                          <a:solidFill>
                            <a:srgbClr val="FF0000"/>
                          </a:solidFill>
                          <a:effectLst/>
                        </a:rPr>
                        <a:t>16</a:t>
                      </a:r>
                      <a:endParaRPr lang="en-GB" sz="1800" b="1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b="1">
                          <a:solidFill>
                            <a:srgbClr val="FF0000"/>
                          </a:solidFill>
                          <a:effectLst/>
                        </a:rPr>
                        <a:t>3*</a:t>
                      </a:r>
                      <a:endParaRPr lang="en-GB" sz="1800" b="1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b="1">
                          <a:solidFill>
                            <a:srgbClr val="FF0000"/>
                          </a:solidFill>
                          <a:effectLst/>
                        </a:rPr>
                        <a:t>Diverse</a:t>
                      </a:r>
                      <a:endParaRPr lang="en-GB" sz="1800" b="1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</a:rPr>
                        <a:t>24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</a:rPr>
                        <a:t>3,021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20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3*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Diverse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36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2,423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25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3*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Random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41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2,296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13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3*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Random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28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2,246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solidFill>
                            <a:srgbClr val="FF0000"/>
                          </a:solidFill>
                          <a:effectLst/>
                        </a:rPr>
                        <a:t>16</a:t>
                      </a:r>
                      <a:endParaRPr lang="en-GB" sz="180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solidFill>
                            <a:srgbClr val="FF0000"/>
                          </a:solidFill>
                          <a:effectLst/>
                        </a:rPr>
                        <a:t>3*</a:t>
                      </a:r>
                      <a:endParaRPr lang="en-GB" sz="180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solidFill>
                            <a:srgbClr val="FF0000"/>
                          </a:solidFill>
                          <a:effectLst/>
                        </a:rPr>
                        <a:t>Random</a:t>
                      </a:r>
                      <a:endParaRPr lang="en-GB" sz="180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solidFill>
                            <a:srgbClr val="FF0000"/>
                          </a:solidFill>
                          <a:effectLst/>
                        </a:rPr>
                        <a:t>51</a:t>
                      </a:r>
                      <a:endParaRPr lang="en-GB" sz="1800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solidFill>
                            <a:srgbClr val="FF0000"/>
                          </a:solidFill>
                          <a:effectLst/>
                        </a:rPr>
                        <a:t>2,499</a:t>
                      </a:r>
                      <a:endParaRPr lang="en-GB" sz="1800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20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3*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Random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71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2,404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13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4*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Diverse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13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1,645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solidFill>
                            <a:srgbClr val="FF0000"/>
                          </a:solidFill>
                          <a:effectLst/>
                        </a:rPr>
                        <a:t>16</a:t>
                      </a:r>
                      <a:endParaRPr lang="en-GB" sz="180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solidFill>
                            <a:srgbClr val="FF0000"/>
                          </a:solidFill>
                          <a:effectLst/>
                        </a:rPr>
                        <a:t>4*</a:t>
                      </a:r>
                      <a:endParaRPr lang="en-GB" sz="180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solidFill>
                            <a:srgbClr val="FF0000"/>
                          </a:solidFill>
                          <a:effectLst/>
                        </a:rPr>
                        <a:t>Diverse</a:t>
                      </a:r>
                      <a:endParaRPr lang="en-GB" sz="180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solidFill>
                            <a:srgbClr val="FF0000"/>
                          </a:solidFill>
                          <a:effectLst/>
                        </a:rPr>
                        <a:t>22</a:t>
                      </a:r>
                      <a:endParaRPr lang="en-GB" sz="1800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solidFill>
                            <a:srgbClr val="FF0000"/>
                          </a:solidFill>
                          <a:effectLst/>
                        </a:rPr>
                        <a:t>2,256</a:t>
                      </a:r>
                      <a:endParaRPr lang="en-GB" sz="1800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20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4*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Diverse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34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2,651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13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5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Diverse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17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2,143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solidFill>
                            <a:srgbClr val="FF0000"/>
                          </a:solidFill>
                          <a:effectLst/>
                        </a:rPr>
                        <a:t>16</a:t>
                      </a:r>
                      <a:endParaRPr lang="en-GB" sz="180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solidFill>
                            <a:srgbClr val="FF0000"/>
                          </a:solidFill>
                          <a:effectLst/>
                        </a:rPr>
                        <a:t>5</a:t>
                      </a:r>
                      <a:endParaRPr lang="en-GB" sz="180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solidFill>
                            <a:srgbClr val="FF0000"/>
                          </a:solidFill>
                          <a:effectLst/>
                        </a:rPr>
                        <a:t>Diverse</a:t>
                      </a:r>
                      <a:endParaRPr lang="en-GB" sz="180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solidFill>
                            <a:srgbClr val="FF0000"/>
                          </a:solidFill>
                          <a:effectLst/>
                        </a:rPr>
                        <a:t>24</a:t>
                      </a:r>
                      <a:endParaRPr lang="en-GB" sz="1800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solidFill>
                            <a:srgbClr val="FF0000"/>
                          </a:solidFill>
                          <a:effectLst/>
                        </a:rPr>
                        <a:t>2,328</a:t>
                      </a:r>
                      <a:endParaRPr lang="en-GB" sz="1800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20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5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>
                          <a:effectLst/>
                        </a:rPr>
                        <a:t>Diverse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37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450215" algn="dec"/>
                        </a:tabLst>
                      </a:pPr>
                      <a:r>
                        <a:rPr lang="en-GB" sz="1800" dirty="0">
                          <a:effectLst/>
                        </a:rPr>
                        <a:t>2,759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9525" marR="9525" marT="15875" marB="0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99591" y="6033433"/>
            <a:ext cx="7593829" cy="347895"/>
          </a:xfrm>
          <a:prstGeom prst="rect">
            <a:avLst/>
          </a:prstGeom>
          <a:noFill/>
          <a:ln>
            <a:noFill/>
          </a:ln>
        </p:spPr>
        <p:txBody>
          <a:bodyPr vert="horz" wrap="none" lIns="81639" tIns="40820" rIns="81639" bIns="40820" anchorCtr="0" compatLnSpc="0">
            <a:spAutoFit/>
          </a:bodyPr>
          <a:lstStyle/>
          <a:p>
            <a:pPr hangingPunct="0"/>
            <a:r>
              <a:rPr lang="en-GB" dirty="0">
                <a:ea typeface="Droid Sans Fallback" pitchFamily="2"/>
                <a:cs typeface="FreeSans" pitchFamily="2"/>
              </a:rPr>
              <a:t>* Negative update factor at outer level [1, </a:t>
            </a:r>
            <a:r>
              <a:rPr lang="en-GB" dirty="0" smtClean="0">
                <a:ea typeface="Droid Sans Fallback" pitchFamily="2"/>
                <a:cs typeface="FreeSans" pitchFamily="2"/>
              </a:rPr>
              <a:t>0.25, </a:t>
            </a:r>
            <a:r>
              <a:rPr lang="en-GB" dirty="0">
                <a:ea typeface="Droid Sans Fallback" pitchFamily="2"/>
                <a:cs typeface="FreeSans" pitchFamily="2"/>
              </a:rPr>
              <a:t>-0.1</a:t>
            </a:r>
            <a:r>
              <a:rPr lang="en-GB" dirty="0" smtClean="0">
                <a:ea typeface="Droid Sans Fallback" pitchFamily="2"/>
                <a:cs typeface="FreeSans" pitchFamily="2"/>
              </a:rPr>
              <a:t>] or [1, 0.25, 0.1, -0.1]</a:t>
            </a:r>
            <a:endParaRPr lang="en-GB" dirty="0">
              <a:ea typeface="Droid Sans Fallback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14878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GB" dirty="0">
                <a:latin typeface="+mn-lt"/>
              </a:rPr>
              <a:t>Some </a:t>
            </a:r>
            <a:r>
              <a:rPr lang="en-GB" dirty="0" smtClean="0">
                <a:latin typeface="+mn-lt"/>
              </a:rPr>
              <a:t>Neurons </a:t>
            </a:r>
            <a:r>
              <a:rPr lang="en-GB" dirty="0">
                <a:latin typeface="+mn-lt"/>
              </a:rPr>
              <a:t>have Features in Common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11304" y="1164277"/>
            <a:ext cx="7948582" cy="569401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956548" y="3212976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70C0"/>
                </a:solidFill>
              </a:rPr>
              <a:t>Linezolid</a:t>
            </a:r>
            <a:endParaRPr lang="en-GB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Verdana"/>
        <a:ea typeface="WenQuanYi Micro Hei"/>
        <a:cs typeface="WenQuanYi Micro Hei"/>
      </a:majorFont>
      <a:minorFont>
        <a:latin typeface="Verdana"/>
        <a:ea typeface="WenQuanYi Micro Hei"/>
        <a:cs typeface="WenQuanYi Micro He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effectLst/>
            <a:latin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Inhibox">
  <a:themeElements>
    <a:clrScheme name="SwishMaster01 1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AC2D0"/>
      </a:accent1>
      <a:accent2>
        <a:srgbClr val="5E7292"/>
      </a:accent2>
      <a:accent3>
        <a:srgbClr val="FFFFFF"/>
      </a:accent3>
      <a:accent4>
        <a:srgbClr val="000000"/>
      </a:accent4>
      <a:accent5>
        <a:srgbClr val="D9DDE4"/>
      </a:accent5>
      <a:accent6>
        <a:srgbClr val="546784"/>
      </a:accent6>
      <a:hlink>
        <a:srgbClr val="DC7F00"/>
      </a:hlink>
      <a:folHlink>
        <a:srgbClr val="FFB2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0" lang="en-GB" sz="2400" b="1" i="0" u="none" strike="noStrike" cap="none" normalizeH="0" baseline="0" smtClean="0">
            <a:ln>
              <a:noFill/>
            </a:ln>
            <a:solidFill>
              <a:srgbClr val="1A3664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0" lang="en-GB" sz="2400" b="1" i="0" u="none" strike="noStrike" cap="none" normalizeH="0" baseline="0" smtClean="0">
            <a:ln>
              <a:noFill/>
            </a:ln>
            <a:solidFill>
              <a:srgbClr val="1A3664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SwishMaster0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wishMaster0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wishMaster0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wishMaster0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wishMaster0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wishMaster0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wishMaster0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wishMaster0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wishMaster0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wishMaster0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wishMaster0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wishMaster0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wishMaster01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AC2D0"/>
        </a:accent1>
        <a:accent2>
          <a:srgbClr val="5E7292"/>
        </a:accent2>
        <a:accent3>
          <a:srgbClr val="FFFFFF"/>
        </a:accent3>
        <a:accent4>
          <a:srgbClr val="000000"/>
        </a:accent4>
        <a:accent5>
          <a:srgbClr val="D9DDE4"/>
        </a:accent5>
        <a:accent6>
          <a:srgbClr val="546784"/>
        </a:accent6>
        <a:hlink>
          <a:srgbClr val="DC7F00"/>
        </a:hlink>
        <a:folHlink>
          <a:srgbClr val="FFB2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ppt9145.tmp</Template>
  <TotalTime>94</TotalTime>
  <Words>412</Words>
  <Application>Microsoft Office PowerPoint</Application>
  <PresentationFormat>On-screen Show (4:3)</PresentationFormat>
  <Paragraphs>133</Paragraphs>
  <Slides>10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Office Theme</vt:lpstr>
      <vt:lpstr>Inhibox</vt:lpstr>
      <vt:lpstr>Antibacterial Drug Discovery and  Machine Learning</vt:lpstr>
      <vt:lpstr>ChEMBL Physical Property Analysis</vt:lpstr>
      <vt:lpstr>ChEMBL Physical Property Analysis</vt:lpstr>
      <vt:lpstr>Does ElectroShape Describe Buglikeness?</vt:lpstr>
      <vt:lpstr>PowerPoint Presentation</vt:lpstr>
      <vt:lpstr>Analysis</vt:lpstr>
      <vt:lpstr>Example Network</vt:lpstr>
      <vt:lpstr>Recall (ElectroShape, MMFF Charges)</vt:lpstr>
      <vt:lpstr>Some Neurons have Features in Common</vt:lpstr>
      <vt:lpstr>Summary / Acknowledgements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inhibox</dc:creator>
  <cp:lastModifiedBy>Michael</cp:lastModifiedBy>
  <cp:revision>9</cp:revision>
  <cp:lastPrinted>1601-01-01T00:00:00Z</cp:lastPrinted>
  <dcterms:created xsi:type="dcterms:W3CDTF">1601-01-01T00:00:00Z</dcterms:created>
  <dcterms:modified xsi:type="dcterms:W3CDTF">2016-05-24T09:10:47Z</dcterms:modified>
</cp:coreProperties>
</file>

<file path=docProps/thumbnail.jpeg>
</file>